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3.jpeg" ContentType="image/jpeg"/>
  <Override PartName="/ppt/media/image8.jpeg" ContentType="image/jpeg"/>
  <Override PartName="/ppt/media/image10.jpeg" ContentType="image/jpeg"/>
  <Override PartName="/ppt/media/image12.jpeg" ContentType="image/jpeg"/>
  <Override PartName="/ppt/media/image7.jpeg" ContentType="image/jpeg"/>
  <Override PartName="/ppt/media/image11.jpeg" ContentType="image/jpeg"/>
  <Override PartName="/ppt/media/image9.jpeg" ContentType="image/jpeg"/>
  <Override PartName="/ppt/media/image6.jpeg" ContentType="image/jpeg"/>
  <Override PartName="/ppt/media/image5.jpeg" ContentType="image/jpeg"/>
  <Override PartName="/ppt/media/image23.jpeg" ContentType="image/jpeg"/>
  <Override PartName="/ppt/media/image18.jpeg" ContentType="image/jpeg"/>
  <Override PartName="/ppt/media/image22.jpeg" ContentType="image/jpeg"/>
  <Override PartName="/ppt/media/image17.jpeg" ContentType="image/jpeg"/>
  <Override PartName="/ppt/media/image21.jpeg" ContentType="image/jpeg"/>
  <Override PartName="/ppt/media/image16.jpeg" ContentType="image/jpeg"/>
  <Override PartName="/ppt/media/image20.jpeg" ContentType="image/jpeg"/>
  <Override PartName="/ppt/media/image15.jpeg" ContentType="image/jpeg"/>
  <Override PartName="/ppt/media/image19.jpeg" ContentType="image/jpeg"/>
  <Override PartName="/ppt/media/image14.jpeg" ContentType="image/jpeg"/>
  <Override PartName="/ppt/media/image4.jpeg" ContentType="image/jpeg"/>
  <Override PartName="/ppt/media/image2.png" ContentType="image/png"/>
  <Override PartName="/ppt/media/image1.png" ContentType="image/png"/>
  <Override PartName="/ppt/media/image3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1C1431-B1B8-438B-8E96-5D2862E383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40000" y="355536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64CCEF-A9D2-4597-B137-DB358EA4B3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16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917E7D-DEA6-4A77-A6E4-E11D75BF6AD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4000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8308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2580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6B9321-0D7C-41C3-A689-7EFAA4CEFED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DECA513-5FC3-4009-9CFB-F12451B7FB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5B686E-3FA4-41A1-8EBB-5F13FAE380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C2A709A-07B5-4FA3-A34C-C02A97517F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5FF5D4-A026-4755-BD9A-D3B38879BB0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EF2298-64E2-4BD0-B1EB-98DF28E45E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8999640" cy="45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35B45C-02C1-4C12-970E-756ED497DA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24C797-E416-434C-8C64-237D35BD48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6772B1-EEF1-467A-80F4-586A11A951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16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F897B4-03FA-4A31-947E-86DB1C644E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BBFD619-5083-4849-8DE1-5B298D8B2E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40000" y="355536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F4D545-67E6-4E8A-9B18-5DBE4276578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16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F3FA38-D5A6-4F27-B8E6-9313BF4F9A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4000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8308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2580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86E7E9-F946-4540-AB4B-E26B9075D1D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3FF3E0-0ADA-4B13-A81A-60A14278DA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DCC118-29A7-42DC-AECC-299D51D380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8F2CC53-6FA8-43B8-BF4F-AE10831D9D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0877885-0B3C-4EDE-A460-67436F878D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877643-1962-472A-9D6D-722D2E8763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8F1930-A5D0-4D4E-A505-6BB87BA330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8999640" cy="45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BCF0E5-2E02-488D-97BE-8EDD67F1C4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5A4C99-259F-40F3-ABD7-72DA80B384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1516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01C00BB-11AD-485B-BD54-89DFB39532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EB0473-7A74-4DC0-9CCE-F6F0C2AAF3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40000" y="355536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0FC4525-9D1D-4B32-A778-D6BBA1B8D4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1516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06084D-4787-4E06-BE2F-FDE5BDD638B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54000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358308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662580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753FACB-1A1D-4646-9B28-51D0355358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E9456CD-3AA0-40B0-9C20-D736F806FC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173F572-AC3C-4E48-9572-0EDF544CC1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3622D16-A89B-43FF-9ABC-CA760748FF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863935-FF63-47AC-B02B-BA07968EE4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4BBF912-5343-45A6-A5A1-C053B7B51F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3EED6AB-1D18-426F-BEEE-CA45391D11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8999640" cy="45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2325785-874E-4A43-A370-63852F589E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8AA00D1-D35D-4CD0-8E9C-9C9E03BA19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51516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EE08399-D77C-4EEF-92EC-5D5E96BC52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D572566-B42B-4EB9-B92A-174087056A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540000" y="355536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C67517E-95BC-41B7-9251-C451FF6D8D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51516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CC71E0F-F249-423A-821B-3CEA3817502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/>
          </p:nvPr>
        </p:nvSpPr>
        <p:spPr>
          <a:xfrm>
            <a:off x="54000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/>
          </p:nvPr>
        </p:nvSpPr>
        <p:spPr>
          <a:xfrm>
            <a:off x="358308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69" name="PlaceHolder 7"/>
          <p:cNvSpPr>
            <a:spLocks noGrp="1"/>
          </p:cNvSpPr>
          <p:nvPr>
            <p:ph/>
          </p:nvPr>
        </p:nvSpPr>
        <p:spPr>
          <a:xfrm>
            <a:off x="6625800" y="3555360"/>
            <a:ext cx="2897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A9A9922-4A33-46D6-9F45-E8B80911D69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334274-2EDD-4F37-B2B3-9ADF50058A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8999640" cy="45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51B502-BB96-48BD-B1BF-E5A7C8F27F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07AA2D-DA82-43B1-B955-CB5E293CB9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1600" y="355536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63B64C-C88A-432E-A580-25FCBB1C9B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40000" y="3555360"/>
            <a:ext cx="8999640" cy="1931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E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8CC522-8D67-4EF7-85EA-C05D0659A98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E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3780000"/>
            <a:ext cx="10079640" cy="18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16200000" dist="180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r>
              <a:rPr b="0" lang="en-IE" sz="1800" spc="-1" strike="noStrike">
                <a:latin typeface="Arial"/>
              </a:rPr>
              <a:t>Click to edit the 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3420000" y="5130000"/>
            <a:ext cx="3239640" cy="44964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dbf5f9"/>
                </a:solidFill>
                <a:latin typeface="Noto Sans"/>
              </a:rPr>
              <a:t>&lt;footer&gt;</a:t>
            </a:r>
            <a:endParaRPr b="0" lang="en-IE" sz="24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7200000" y="5130000"/>
            <a:ext cx="2339640" cy="44964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dbf5f9"/>
                </a:solidFill>
                <a:latin typeface="Noto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A40965E-EB9E-4F4F-9F34-D8D89BCCB40D}" type="slidenum">
              <a:rPr b="0" lang="de-AT" sz="2400" spc="-1" strike="noStrike">
                <a:solidFill>
                  <a:srgbClr val="dbf5f9"/>
                </a:solidFill>
                <a:latin typeface="Noto Sans"/>
              </a:rPr>
              <a:t>&lt;number&gt;</a:t>
            </a:fld>
            <a:endParaRPr b="0" lang="en-IE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 idx="3"/>
          </p:nvPr>
        </p:nvSpPr>
        <p:spPr>
          <a:xfrm>
            <a:off x="450000" y="5130000"/>
            <a:ext cx="2339640" cy="44964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rIns="0" tIns="0" bIns="0" anchor="t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108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r>
              <a:rPr b="0" lang="en-IE" sz="1800" spc="-1" strike="noStrike">
                <a:latin typeface="Arial"/>
              </a:rPr>
              <a:t>Click to edit the 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4"/>
          </p:nvPr>
        </p:nvSpPr>
        <p:spPr>
          <a:xfrm>
            <a:off x="3420000" y="5130000"/>
            <a:ext cx="32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&lt;footer&gt;</a:t>
            </a:r>
            <a:endParaRPr b="0" lang="en-IE" sz="2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5"/>
          </p:nvPr>
        </p:nvSpPr>
        <p:spPr>
          <a:xfrm>
            <a:off x="720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082FE3-ADC9-4762-9FE1-C80AF19B0434}" type="slidenum">
              <a:rPr b="0" lang="de-AT" sz="2400" spc="-1" strike="noStrike">
                <a:solidFill>
                  <a:srgbClr val="484848"/>
                </a:solidFill>
                <a:latin typeface="Noto Sans"/>
              </a:rPr>
              <a:t>&lt;number&gt;</a:t>
            </a:fld>
            <a:endParaRPr b="0" lang="en-IE" sz="2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6"/>
          </p:nvPr>
        </p:nvSpPr>
        <p:spPr>
          <a:xfrm>
            <a:off x="54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108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r>
              <a:rPr b="0" lang="en-IE" sz="1800" spc="-1" strike="noStrike">
                <a:latin typeface="Arial"/>
              </a:rPr>
              <a:t>Click to edit the title text format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439128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1600" y="1440000"/>
            <a:ext cx="4391280" cy="40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Click to edit the outline text format</a:t>
            </a:r>
            <a:endParaRPr b="0" lang="en-I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Second Outline Level</a:t>
            </a:r>
            <a:endParaRPr b="0" lang="en-I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Third Outline Level</a:t>
            </a:r>
            <a:endParaRPr b="0" lang="en-I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1800" spc="-1" strike="noStrike">
                <a:latin typeface="Arial"/>
              </a:rPr>
              <a:t>Fourth Outline Level</a:t>
            </a:r>
            <a:endParaRPr b="0" lang="en-I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Fifth Outline Level</a:t>
            </a:r>
            <a:endParaRPr b="0" lang="en-I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Sixth Outline Level</a:t>
            </a:r>
            <a:endParaRPr b="0" lang="en-I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1800" spc="-1" strike="noStrike">
                <a:latin typeface="Arial"/>
              </a:rPr>
              <a:t>Seventh Outline Level</a:t>
            </a:r>
            <a:endParaRPr b="0" lang="en-IE" sz="18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 idx="7"/>
          </p:nvPr>
        </p:nvSpPr>
        <p:spPr>
          <a:xfrm>
            <a:off x="3420000" y="5130000"/>
            <a:ext cx="32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&lt;footer&gt;</a:t>
            </a:r>
            <a:endParaRPr b="0" lang="en-IE" sz="2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 idx="8"/>
          </p:nvPr>
        </p:nvSpPr>
        <p:spPr>
          <a:xfrm>
            <a:off x="720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CFA9E9-6794-4A88-9F79-74115D890D45}" type="slidenum">
              <a:rPr b="0" lang="de-AT" sz="2400" spc="-1" strike="noStrike">
                <a:solidFill>
                  <a:srgbClr val="484848"/>
                </a:solidFill>
                <a:latin typeface="Noto Sans"/>
              </a:rPr>
              <a:t>&lt;number&gt;</a:t>
            </a:fld>
            <a:endParaRPr b="0" lang="en-IE" sz="2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dt" idx="9"/>
          </p:nvPr>
        </p:nvSpPr>
        <p:spPr>
          <a:xfrm>
            <a:off x="54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/>
          <p:nvPr/>
        </p:nvSpPr>
        <p:spPr>
          <a:xfrm flipV="1">
            <a:off x="0" y="-720"/>
            <a:ext cx="10079640" cy="1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108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8" name=""/>
          <p:cNvSpPr/>
          <p:nvPr/>
        </p:nvSpPr>
        <p:spPr>
          <a:xfrm>
            <a:off x="0" y="5580000"/>
            <a:ext cx="10079640" cy="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16200000" dist="108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" name="PlaceHolder 1"/>
          <p:cNvSpPr>
            <a:spLocks noGrp="1"/>
          </p:cNvSpPr>
          <p:nvPr>
            <p:ph type="ftr" idx="10"/>
          </p:nvPr>
        </p:nvSpPr>
        <p:spPr>
          <a:xfrm>
            <a:off x="3420000" y="5119200"/>
            <a:ext cx="32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de-AT" sz="2400" spc="-1" strike="noStrike">
                <a:solidFill>
                  <a:srgbClr val="484848"/>
                </a:solidFill>
                <a:latin typeface="Noto Sans"/>
              </a:rPr>
              <a:t>&lt;footer&gt;</a:t>
            </a:r>
            <a:endParaRPr b="0" lang="en-IE" sz="2400" spc="-1" strike="noStrike"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ldNum" idx="11"/>
          </p:nvPr>
        </p:nvSpPr>
        <p:spPr>
          <a:xfrm>
            <a:off x="7650000" y="5130000"/>
            <a:ext cx="188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de-AT" sz="2400" spc="-1" strike="noStrike">
                <a:solidFill>
                  <a:srgbClr val="484848"/>
                </a:solidFill>
                <a:latin typeface="Noto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0DE7ED-86F9-4BA4-B7A9-BC87A92D59B0}" type="slidenum">
              <a:rPr b="0" lang="de-AT" sz="2400" spc="-1" strike="noStrike">
                <a:solidFill>
                  <a:srgbClr val="484848"/>
                </a:solidFill>
                <a:latin typeface="Noto Sans"/>
              </a:rPr>
              <a:t>&lt;number&gt;</a:t>
            </a:fld>
            <a:endParaRPr b="0" lang="en-IE" sz="2400" spc="-1" strike="noStrike"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dt" idx="12"/>
          </p:nvPr>
        </p:nvSpPr>
        <p:spPr>
          <a:xfrm>
            <a:off x="540000" y="5130000"/>
            <a:ext cx="2339640" cy="44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E" sz="1400" spc="-1" strike="noStrike">
                <a:latin typeface="Times New Roman"/>
              </a:defRPr>
            </a:lvl1pPr>
          </a:lstStyle>
          <a:p>
            <a:r>
              <a:rPr b="0" lang="en-IE" sz="1400" spc="-1" strike="noStrike">
                <a:latin typeface="Times New Roman"/>
              </a:rPr>
              <a:t>&lt;date/time&gt;</a:t>
            </a:r>
            <a:endParaRPr b="0" lang="en-IE" sz="1400" spc="-1" strike="noStrike"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4400" spc="-1" strike="noStrike">
                <a:latin typeface="Arial"/>
              </a:rPr>
              <a:t>Click to edit the title text format</a:t>
            </a:r>
            <a:endParaRPr b="0" lang="en-IE" sz="4400" spc="-1" strike="noStrike"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3200" spc="-1" strike="noStrike">
                <a:latin typeface="Arial"/>
              </a:rPr>
              <a:t>Click to edit the outline text format</a:t>
            </a:r>
            <a:endParaRPr b="0" lang="en-I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800" spc="-1" strike="noStrike">
                <a:latin typeface="Arial"/>
              </a:rPr>
              <a:t>Second Outline Level</a:t>
            </a:r>
            <a:endParaRPr b="0" lang="en-I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400" spc="-1" strike="noStrike">
                <a:latin typeface="Arial"/>
              </a:rPr>
              <a:t>Third Outline Level</a:t>
            </a:r>
            <a:endParaRPr b="0" lang="en-I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E" sz="2000" spc="-1" strike="noStrike">
                <a:latin typeface="Arial"/>
              </a:rPr>
              <a:t>Fourth Outline Level</a:t>
            </a:r>
            <a:endParaRPr b="0" lang="en-I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Fifth Outline Level</a:t>
            </a:r>
            <a:endParaRPr b="0" lang="en-I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Sixth Outline Level</a:t>
            </a:r>
            <a:endParaRPr b="0" lang="en-I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E" sz="2000" spc="-1" strike="noStrike">
                <a:latin typeface="Arial"/>
              </a:rPr>
              <a:t>Seventh Outline Level</a:t>
            </a:r>
            <a:endParaRPr b="0" lang="en-I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2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slideLayout" Target="../slideLayouts/slideLayout2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slideLayout" Target="../slideLayouts/slideLayout2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0000" y="270000"/>
            <a:ext cx="899964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de-AT" sz="4000" spc="-1" strike="noStrike">
                <a:solidFill>
                  <a:srgbClr val="04617b"/>
                </a:solidFill>
                <a:latin typeface="Noto Sans"/>
              </a:rPr>
              <a:t>smart_home_systems</a:t>
            </a:r>
            <a:endParaRPr b="0" lang="en-IE" sz="40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0000" y="3870000"/>
            <a:ext cx="8999640" cy="11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1" lang="de-AT" sz="2700" spc="-1" strike="noStrike">
                <a:solidFill>
                  <a:srgbClr val="dbf5f9"/>
                </a:solidFill>
                <a:latin typeface="Noto Sans"/>
              </a:rPr>
              <a:t>Alexandru Georgescu</a:t>
            </a:r>
            <a:endParaRPr b="0" lang="en-IE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2920" y="-20880"/>
            <a:ext cx="9071280" cy="11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Problem Statement</a:t>
            </a:r>
            <a:endParaRPr b="0" lang="en-IE" sz="45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2920" y="1440000"/>
            <a:ext cx="9021600" cy="3497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200" spc="-1" strike="noStrike">
                <a:latin typeface="Ubuntu"/>
              </a:rPr>
              <a:t>Homeowners face numerous challenges in managing temperature control, security, and lighting in their homes.</a:t>
            </a:r>
            <a:endParaRPr b="0" lang="en-IE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200" spc="-1" strike="noStrike">
                <a:latin typeface="Ubuntu"/>
              </a:rPr>
              <a:t>Inefficiencies of Traditional Systems: Traditional thermostat, doorbell, and lighting systems are often inefficient and inconvenient to manage.</a:t>
            </a:r>
            <a:endParaRPr b="0" lang="en-IE" sz="2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200" spc="-1" strike="noStrike">
                <a:latin typeface="Ubuntu"/>
              </a:rPr>
              <a:t>We need a smart solution: There is a growing demand for a smart home system that integrates these components to provide automation.</a:t>
            </a:r>
            <a:endParaRPr b="0" lang="en-IE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Smart Home </a:t>
            </a:r>
            <a:endParaRPr b="0" lang="en-IE" sz="45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28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Our solution is a comprehensive Smart Home Management System designed to address the challenges faced by homeowners.</a:t>
            </a:r>
            <a:endParaRPr b="0" lang="en-IE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Integration of Smart Devices: Our system integrates smart thermostat, doorbell, and lighting functionalities to provide users with enhanced control and automation.</a:t>
            </a:r>
            <a:endParaRPr b="0" lang="en-IE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Key :</a:t>
            </a:r>
            <a:endParaRPr b="0" lang="en-IE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Remote access: Users can control and monitor their home environment remotely from anywhere.</a:t>
            </a:r>
            <a:endParaRPr b="0" lang="en-IE" sz="2400" spc="-1" strike="noStrike"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Energy Efficiency: Smart algorithms optimize energy usage, leading to cost saving and environmental benefits.</a:t>
            </a:r>
            <a:endParaRPr b="0" lang="en-IE" sz="24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6108840" y="1260000"/>
            <a:ext cx="2476440" cy="3509640"/>
          </a:xfrm>
          <a:prstGeom prst="rect">
            <a:avLst/>
          </a:prstGeom>
          <a:ln w="18000">
            <a:noFill/>
          </a:ln>
          <a:effectLst>
            <a:glow rad="63360">
              <a:srgbClr val="000000">
                <a:alpha val="50000"/>
              </a:srgbClr>
            </a:glo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Libraries </a:t>
            </a:r>
            <a:endParaRPr b="0" lang="en-IE" sz="45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40000" y="1620000"/>
            <a:ext cx="8999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GRPC: Used for implementing the communication protocol between clients and services.</a:t>
            </a:r>
            <a:endParaRPr b="0" lang="en-IE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Chalk: Utilized for adding coloured text and styling to the command-line interface.</a:t>
            </a:r>
            <a:endParaRPr b="0" lang="en-IE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ProtoLoader: Used to load Protocol Buffer definitions and generate gRPC client and server code.</a:t>
            </a:r>
            <a:endParaRPr b="0" lang="en-IE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de-AT" sz="2400" spc="-1" strike="noStrike">
                <a:latin typeface="Noto Sans"/>
              </a:rPr>
              <a:t>Inquirer: Implemented for creating interactive command-line prompts and user-input handling.</a:t>
            </a:r>
            <a:endParaRPr b="0" lang="en-I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40000" y="9036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Output Thermostat</a:t>
            </a:r>
            <a:endParaRPr b="0" lang="en-IE" sz="4500" spc="-1" strike="noStrike"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697680" y="1439640"/>
            <a:ext cx="4075560" cy="193140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5294520" y="1439640"/>
            <a:ext cx="4105440" cy="193140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720000" y="3550320"/>
            <a:ext cx="4140000" cy="199296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5"/>
          <a:stretch/>
        </p:blipFill>
        <p:spPr>
          <a:xfrm>
            <a:off x="5151240" y="3987720"/>
            <a:ext cx="4391640" cy="1066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40000" y="9036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Output Lighting</a:t>
            </a:r>
            <a:endParaRPr b="0" lang="en-IE" sz="45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697680" y="1439640"/>
            <a:ext cx="4075560" cy="1931400"/>
          </a:xfrm>
          <a:prstGeom prst="rect">
            <a:avLst/>
          </a:prstGeom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6003360" y="1439640"/>
            <a:ext cx="2687400" cy="193140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4"/>
          <a:stretch/>
        </p:blipFill>
        <p:spPr>
          <a:xfrm>
            <a:off x="720000" y="3550320"/>
            <a:ext cx="4140000" cy="199296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5"/>
          <a:stretch/>
        </p:blipFill>
        <p:spPr>
          <a:xfrm>
            <a:off x="5151240" y="3598200"/>
            <a:ext cx="4391640" cy="184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40000" y="90360"/>
            <a:ext cx="8999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>
              <a:lnSpc>
                <a:spcPct val="100000"/>
              </a:lnSpc>
              <a:buNone/>
            </a:pPr>
            <a:r>
              <a:rPr b="0" lang="de-AT" sz="4500" spc="-1" strike="noStrike">
                <a:solidFill>
                  <a:srgbClr val="ffffff"/>
                </a:solidFill>
                <a:latin typeface="Noto Sans"/>
              </a:rPr>
              <a:t>Output Thermostat</a:t>
            </a:r>
            <a:endParaRPr b="0" lang="en-IE" sz="45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97680" y="1439640"/>
            <a:ext cx="4075560" cy="193140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6000480" y="1439640"/>
            <a:ext cx="2693160" cy="193140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4"/>
          <a:stretch/>
        </p:blipFill>
        <p:spPr>
          <a:xfrm>
            <a:off x="720000" y="3550320"/>
            <a:ext cx="4140000" cy="199296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5"/>
          <a:stretch/>
        </p:blipFill>
        <p:spPr>
          <a:xfrm>
            <a:off x="5151240" y="4297320"/>
            <a:ext cx="4391640" cy="44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ubTitle"/>
          </p:nvPr>
        </p:nvSpPr>
        <p:spPr>
          <a:xfrm>
            <a:off x="540000" y="270000"/>
            <a:ext cx="8999640" cy="45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E" sz="3200" spc="-1" strike="noStrike">
                <a:latin typeface="Arial"/>
              </a:rPr>
              <a:t>Thank you!</a:t>
            </a:r>
            <a:endParaRPr b="0" lang="en-I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2024-04-23T19:22:09Z</dcterms:created>
  <dc:creator/>
  <dc:description/>
  <dc:language>en-IE</dc:language>
  <cp:lastModifiedBy/>
  <dcterms:modified xsi:type="dcterms:W3CDTF">2024-04-23T23:29:52Z</dcterms:modified>
  <cp:revision>12</cp:revision>
  <dc:subject/>
  <dc:title>Vivid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